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396" r:id="rId3"/>
    <p:sldId id="288" r:id="rId4"/>
    <p:sldId id="282" r:id="rId5"/>
    <p:sldId id="283" r:id="rId6"/>
    <p:sldId id="260" r:id="rId7"/>
    <p:sldId id="338" r:id="rId8"/>
    <p:sldId id="328" r:id="rId9"/>
    <p:sldId id="292" r:id="rId10"/>
    <p:sldId id="293" r:id="rId11"/>
    <p:sldId id="294" r:id="rId12"/>
    <p:sldId id="329" r:id="rId13"/>
    <p:sldId id="263" r:id="rId14"/>
    <p:sldId id="389" r:id="rId15"/>
    <p:sldId id="390" r:id="rId16"/>
    <p:sldId id="391" r:id="rId17"/>
    <p:sldId id="392" r:id="rId18"/>
    <p:sldId id="395" r:id="rId19"/>
    <p:sldId id="387" r:id="rId20"/>
    <p:sldId id="393" r:id="rId21"/>
    <p:sldId id="394" r:id="rId22"/>
    <p:sldId id="388" r:id="rId23"/>
    <p:sldId id="330" r:id="rId24"/>
    <p:sldId id="261" r:id="rId25"/>
    <p:sldId id="323" r:id="rId26"/>
    <p:sldId id="331" r:id="rId27"/>
    <p:sldId id="285" r:id="rId28"/>
    <p:sldId id="279" r:id="rId29"/>
    <p:sldId id="280" r:id="rId30"/>
    <p:sldId id="277" r:id="rId31"/>
    <p:sldId id="281" r:id="rId32"/>
    <p:sldId id="286" r:id="rId33"/>
    <p:sldId id="287" r:id="rId34"/>
    <p:sldId id="303" r:id="rId35"/>
    <p:sldId id="275" r:id="rId36"/>
    <p:sldId id="262" r:id="rId37"/>
    <p:sldId id="26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83" autoAdjust="0"/>
    <p:restoredTop sz="94674"/>
  </p:normalViewPr>
  <p:slideViewPr>
    <p:cSldViewPr snapToGrid="0" snapToObjects="1">
      <p:cViewPr varScale="1">
        <p:scale>
          <a:sx n="124" d="100"/>
          <a:sy n="124" d="100"/>
        </p:scale>
        <p:origin x="1896"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3</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36</a:t>
            </a:fld>
            <a:endParaRPr lang="en-US" dirty="0"/>
          </a:p>
        </p:txBody>
      </p:sp>
    </p:spTree>
    <p:extLst>
      <p:ext uri="{BB962C8B-B14F-4D97-AF65-F5344CB8AC3E}">
        <p14:creationId xmlns:p14="http://schemas.microsoft.com/office/powerpoint/2010/main" val="183689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19</a:t>
            </a:fld>
            <a:endParaRPr lang="en-US"/>
          </a:p>
        </p:txBody>
      </p:sp>
    </p:spTree>
    <p:extLst>
      <p:ext uri="{BB962C8B-B14F-4D97-AF65-F5344CB8AC3E}">
        <p14:creationId xmlns:p14="http://schemas.microsoft.com/office/powerpoint/2010/main" val="379617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20</a:t>
            </a:fld>
            <a:endParaRPr lang="en-US"/>
          </a:p>
        </p:txBody>
      </p:sp>
    </p:spTree>
    <p:extLst>
      <p:ext uri="{BB962C8B-B14F-4D97-AF65-F5344CB8AC3E}">
        <p14:creationId xmlns:p14="http://schemas.microsoft.com/office/powerpoint/2010/main" val="224451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21</a:t>
            </a:fld>
            <a:endParaRPr lang="en-US"/>
          </a:p>
        </p:txBody>
      </p:sp>
    </p:spTree>
    <p:extLst>
      <p:ext uri="{BB962C8B-B14F-4D97-AF65-F5344CB8AC3E}">
        <p14:creationId xmlns:p14="http://schemas.microsoft.com/office/powerpoint/2010/main" val="184127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31</a:t>
            </a:fld>
            <a:endParaRPr lang="en-US" dirty="0"/>
          </a:p>
        </p:txBody>
      </p:sp>
    </p:spTree>
    <p:extLst>
      <p:ext uri="{BB962C8B-B14F-4D97-AF65-F5344CB8AC3E}">
        <p14:creationId xmlns:p14="http://schemas.microsoft.com/office/powerpoint/2010/main" val="1760334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mkweb.bcgsc.ca/colornames/" TargetMode="External"/><Relationship Id="rId3" Type="http://schemas.openxmlformats.org/officeDocument/2006/relationships/hyperlink" Target="http://circos.ca/" TargetMode="External"/><Relationship Id="rId7" Type="http://schemas.openxmlformats.org/officeDocument/2006/relationships/hyperlink" Target="http://mkweb.bcgsc.ca/colorblind/"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brewer/talks/color-palettes-brewer.pdf" TargetMode="External"/><Relationship Id="rId5" Type="http://schemas.openxmlformats.org/officeDocument/2006/relationships/hyperlink" Target="http://mkweb.bcgsc.ca/color/" TargetMode="External"/><Relationship Id="rId4" Type="http://schemas.openxmlformats.org/officeDocument/2006/relationships/hyperlink" Target="http://mkweb.bcgsc.ca/pie.char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err="1"/>
              <a:t>Evomics</a:t>
            </a:r>
            <a:r>
              <a:rPr lang="en-US" sz="1800" dirty="0"/>
              <a:t>, Workshop on Genomics</a:t>
            </a:r>
          </a:p>
          <a:p>
            <a:pPr algn="r"/>
            <a:r>
              <a:rPr lang="en-US" sz="1800" dirty="0"/>
              <a:t>Jan 11, 2019</a:t>
            </a:r>
          </a:p>
          <a:p>
            <a:pPr algn="r"/>
            <a:r>
              <a:rPr lang="en-US" sz="1800" dirty="0" err="1"/>
              <a:t>Český</a:t>
            </a:r>
            <a:r>
              <a:rPr lang="en-US" sz="1800" dirty="0"/>
              <a:t> </a:t>
            </a:r>
            <a:r>
              <a:rPr lang="en-US" sz="1800" dirty="0" err="1"/>
              <a:t>Krumlov</a:t>
            </a:r>
            <a:r>
              <a:rPr lang="en-US" sz="1800" dirty="0"/>
              <a:t>, Czech Republic </a:t>
            </a:r>
          </a:p>
          <a:p>
            <a:pPr algn="r"/>
            <a:endParaRPr lang="en-US" sz="1800" dirty="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69234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045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996905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211708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05759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807699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83129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294F-9633-854C-B460-B6F6CC6771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C1960B-DA78-6840-BB5C-FD4574C696A1}"/>
              </a:ext>
            </a:extLst>
          </p:cNvPr>
          <p:cNvSpPr>
            <a:spLocks noGrp="1"/>
          </p:cNvSpPr>
          <p:nvPr>
            <p:ph idx="1"/>
          </p:nvPr>
        </p:nvSpPr>
        <p:spPr/>
        <p:txBody>
          <a:bodyPr/>
          <a:lstStyle/>
          <a:p>
            <a:r>
              <a:rPr lang="en-US" dirty="0"/>
              <a:t>Make this lecture way shorter</a:t>
            </a:r>
          </a:p>
          <a:p>
            <a:r>
              <a:rPr lang="en-US" dirty="0"/>
              <a:t>Focus on genomics visualizations …</a:t>
            </a:r>
          </a:p>
          <a:p>
            <a:r>
              <a:rPr lang="en-US" dirty="0"/>
              <a:t>Fundamental concepts of </a:t>
            </a:r>
            <a:r>
              <a:rPr lang="en-US" dirty="0" err="1"/>
              <a:t>ggplot</a:t>
            </a:r>
            <a:r>
              <a:rPr lang="en-US" dirty="0"/>
              <a:t>?</a:t>
            </a:r>
          </a:p>
          <a:p>
            <a:r>
              <a:rPr lang="en-US" dirty="0"/>
              <a:t>Principles of good visualization that are interactive with the class…</a:t>
            </a:r>
          </a:p>
        </p:txBody>
      </p:sp>
    </p:spTree>
    <p:extLst>
      <p:ext uri="{BB962C8B-B14F-4D97-AF65-F5344CB8AC3E}">
        <p14:creationId xmlns:p14="http://schemas.microsoft.com/office/powerpoint/2010/main" val="122048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95425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196651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rId5"/>
              </a:rPr>
              <a:t>http://colorbrewer2.org/</a:t>
            </a:r>
          </a:p>
          <a:p>
            <a:pPr lvl="1"/>
            <a:r>
              <a:rPr lang="en-US" dirty="0">
                <a:solidFill>
                  <a:schemeClr val="tx1"/>
                </a:solidFill>
                <a:hlinkClick r:id="rId5"/>
              </a:rPr>
              <a:t>http://mkweb.bcgsc.ca/color/</a:t>
            </a:r>
            <a:endParaRPr lang="en-US" dirty="0">
              <a:solidFill>
                <a:schemeClr val="tx1"/>
              </a:solidFill>
            </a:endParaRPr>
          </a:p>
          <a:p>
            <a:pPr lvl="1"/>
            <a:r>
              <a:rPr lang="en-US" dirty="0">
                <a:solidFill>
                  <a:schemeClr val="tx1"/>
                </a:solidFill>
                <a:hlinkClick r:id="rId6"/>
              </a:rPr>
              <a:t>Understanding and using Color Palettes</a:t>
            </a:r>
            <a:endParaRPr lang="en-US" dirty="0">
              <a:solidFill>
                <a:schemeClr val="tx1"/>
              </a:solidFill>
            </a:endParaRPr>
          </a:p>
          <a:p>
            <a:pPr lvl="1"/>
            <a:r>
              <a:rPr lang="en-US" dirty="0">
                <a:solidFill>
                  <a:schemeClr val="tx1"/>
                </a:solidFill>
                <a:hlinkClick r:id="rId7"/>
              </a:rPr>
              <a:t>Color palettes for color blindness</a:t>
            </a:r>
            <a:endParaRPr lang="en-US" dirty="0">
              <a:solidFill>
                <a:schemeClr val="tx1"/>
              </a:solidFill>
            </a:endParaRPr>
          </a:p>
          <a:p>
            <a:pPr lvl="1"/>
            <a:r>
              <a:rPr lang="en-US" dirty="0">
                <a:hlinkClick r:id="rId8"/>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35416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6002797" cy="369332"/>
          </a:xfrm>
          <a:prstGeom prst="rect">
            <a:avLst/>
          </a:prstGeom>
          <a:noFill/>
        </p:spPr>
        <p:txBody>
          <a:bodyPr wrap="none" rtlCol="0">
            <a:spAutoFit/>
          </a:bodyPr>
          <a:lstStyle/>
          <a:p>
            <a:r>
              <a:rPr lang="en-US" dirty="0"/>
              <a:t>* Actually this one used “</a:t>
            </a:r>
            <a:r>
              <a:rPr lang="en-US" dirty="0" err="1"/>
              <a:t>ProteinPaint</a:t>
            </a:r>
            <a:r>
              <a:rPr lang="en-US" dirty="0"/>
              <a:t>” a web based tool</a:t>
            </a:r>
          </a:p>
        </p:txBody>
      </p:sp>
    </p:spTree>
    <p:extLst>
      <p:ext uri="{BB962C8B-B14F-4D97-AF65-F5344CB8AC3E}">
        <p14:creationId xmlns:p14="http://schemas.microsoft.com/office/powerpoint/2010/main" val="3829010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variant recurrence in a cohort of samples</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a:t>Susan </a:t>
            </a:r>
            <a:r>
              <a:rPr lang="en-US" sz="1600" b="1" dirty="0" err="1"/>
              <a:t>Dutcher</a:t>
            </a:r>
            <a:endParaRPr lang="en-US" sz="1600" dirty="0"/>
          </a:p>
          <a:p>
            <a:r>
              <a:rPr lang="en-US" sz="1600" b="1" dirty="0"/>
              <a:t>Tim Ley</a:t>
            </a:r>
          </a:p>
          <a:p>
            <a:br>
              <a:rPr lang="en-US" sz="1600" dirty="0"/>
            </a:br>
            <a:r>
              <a:rPr lang="en-US" sz="1600" dirty="0"/>
              <a:t>Bob Fulton</a:t>
            </a:r>
          </a:p>
          <a:p>
            <a:r>
              <a:rPr lang="en-US" sz="1600" dirty="0"/>
              <a:t>Lucinda Fulton</a:t>
            </a:r>
          </a:p>
          <a:p>
            <a:r>
              <a:rPr lang="en-US" sz="1600" dirty="0"/>
              <a:t>Ira Hall</a:t>
            </a:r>
          </a:p>
          <a:p>
            <a:r>
              <a:rPr lang="en-US" sz="1600" dirty="0"/>
              <a:t>Dave Larson</a:t>
            </a:r>
          </a:p>
          <a:p>
            <a:r>
              <a:rPr lang="en-US" sz="1600" dirty="0"/>
              <a:t>Chris Maher</a:t>
            </a:r>
          </a:p>
          <a:p>
            <a:r>
              <a:rPr lang="en-US" sz="1600" dirty="0"/>
              <a:t>Lukas Wartman</a:t>
            </a:r>
          </a:p>
          <a:p>
            <a:endParaRPr lang="en-US" sz="1600" dirty="0"/>
          </a:p>
          <a:p>
            <a:r>
              <a:rPr lang="en-US" sz="1600" dirty="0"/>
              <a:t>Matt Callaway</a:t>
            </a:r>
          </a:p>
          <a:p>
            <a:r>
              <a:rPr lang="en-US" sz="1600" dirty="0"/>
              <a:t>Chris Miller</a:t>
            </a:r>
          </a:p>
          <a:p>
            <a:r>
              <a:rPr lang="en-US" sz="1600" dirty="0"/>
              <a:t>Jason Walker</a:t>
            </a:r>
          </a:p>
        </p:txBody>
      </p:sp>
    </p:spTree>
    <p:extLst>
      <p:ext uri="{BB962C8B-B14F-4D97-AF65-F5344CB8AC3E}">
        <p14:creationId xmlns:p14="http://schemas.microsoft.com/office/powerpoint/2010/main" val="632356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3094574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B3306-BB4A-8749-918C-B965EB541C43}"/>
              </a:ext>
            </a:extLst>
          </p:cNvPr>
          <p:cNvSpPr>
            <a:spLocks noGrp="1"/>
          </p:cNvSpPr>
          <p:nvPr>
            <p:ph type="title"/>
          </p:nvPr>
        </p:nvSpPr>
        <p:spPr/>
        <p:txBody>
          <a:bodyPr/>
          <a:lstStyle/>
          <a:p>
            <a:r>
              <a:rPr lang="en-US" dirty="0"/>
              <a:t>Interactive exercise on interpretation of data</a:t>
            </a:r>
          </a:p>
        </p:txBody>
      </p:sp>
      <p:pic>
        <p:nvPicPr>
          <p:cNvPr id="9" name="Content Placeholder 8">
            <a:extLst>
              <a:ext uri="{FF2B5EF4-FFF2-40B4-BE49-F238E27FC236}">
                <a16:creationId xmlns:a16="http://schemas.microsoft.com/office/drawing/2014/main" id="{26173578-0ED5-6443-B5F0-710C8210D539}"/>
              </a:ext>
            </a:extLst>
          </p:cNvPr>
          <p:cNvPicPr>
            <a:picLocks noGrp="1" noChangeAspect="1"/>
          </p:cNvPicPr>
          <p:nvPr>
            <p:ph idx="1"/>
          </p:nvPr>
        </p:nvPicPr>
        <p:blipFill rotWithShape="1">
          <a:blip r:embed="rId2"/>
          <a:srcRect l="6020" t="4421" r="8194"/>
          <a:stretch/>
        </p:blipFill>
        <p:spPr>
          <a:xfrm rot="5400000">
            <a:off x="1596999" y="1374377"/>
            <a:ext cx="5852355" cy="4890362"/>
          </a:xfrm>
        </p:spPr>
      </p:pic>
    </p:spTree>
    <p:extLst>
      <p:ext uri="{BB962C8B-B14F-4D97-AF65-F5344CB8AC3E}">
        <p14:creationId xmlns:p14="http://schemas.microsoft.com/office/powerpoint/2010/main" val="280983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5118</TotalTime>
  <Words>1364</Words>
  <Application>Microsoft Macintosh PowerPoint</Application>
  <PresentationFormat>On-screen Show (4:3)</PresentationFormat>
  <Paragraphs>183</Paragraphs>
  <Slides>37</Slides>
  <Notes>10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ＭＳ Ｐゴシック</vt:lpstr>
      <vt:lpstr>Arial</vt:lpstr>
      <vt:lpstr>Calibri</vt:lpstr>
      <vt:lpstr>Trebuchet MS</vt:lpstr>
      <vt:lpstr>MGI_PPT_template_4-3_v1b</vt:lpstr>
      <vt:lpstr>Genomic data visualization and interpretation</vt:lpstr>
      <vt:lpstr>PowerPoint Presentation</vt:lpstr>
      <vt:lpstr>Review of central dogma</vt:lpstr>
      <vt:lpstr>Genomics research has exploded with the rapid advances in DNA sequencing technologies</vt:lpstr>
      <vt:lpstr>Whole genome, exome and transcriptome sequencing allows us to detect and confirm many different variant types</vt:lpstr>
      <vt:lpstr>Why do we create visualizations of genomic data?</vt:lpstr>
      <vt:lpstr>Interactive exercise on interpretation of data</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variant recurrence in a cohort of samples</vt:lpstr>
      <vt:lpstr>Heatmaps are a common way to simultaneously visualize multiple features of a dataset</vt:lpstr>
      <vt:lpstr>GenVisR was created to help others make common genomic visualizations</vt:lpstr>
      <vt:lpstr>Acknowledgements: McDonnell Genome Institute</vt:lpstr>
      <vt:lpstr>Introduction to GenViz course site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134</cp:revision>
  <cp:lastPrinted>2019-01-10T15:38:18Z</cp:lastPrinted>
  <dcterms:created xsi:type="dcterms:W3CDTF">2015-05-07T20:45:54Z</dcterms:created>
  <dcterms:modified xsi:type="dcterms:W3CDTF">2020-01-03T22:09:01Z</dcterms:modified>
</cp:coreProperties>
</file>